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13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129" autoAdjust="0"/>
    <p:restoredTop sz="94660"/>
  </p:normalViewPr>
  <p:slideViewPr>
    <p:cSldViewPr snapToGrid="0">
      <p:cViewPr varScale="1">
        <p:scale>
          <a:sx n="89" d="100"/>
          <a:sy n="89" d="100"/>
        </p:scale>
        <p:origin x="643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9D4CC58-A45F-48A2-98A7-F1FA13B23EDF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2C912A-17AA-4343-8A7E-106E1B2317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73579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8FB91E-944B-4020-B1DA-DF3F75187249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812111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8FB91E-944B-4020-B1DA-DF3F75187249}" type="slidenum">
              <a:rPr lang="en-US" smtClean="0"/>
              <a:pPr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30203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8FB91E-944B-4020-B1DA-DF3F75187249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238205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8FB91E-944B-4020-B1DA-DF3F75187249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613097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8FB91E-944B-4020-B1DA-DF3F75187249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332679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8FB91E-944B-4020-B1DA-DF3F75187249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421238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8FB91E-944B-4020-B1DA-DF3F75187249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27479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8FB91E-944B-4020-B1DA-DF3F75187249}" type="slidenum">
              <a:rPr lang="en-US" smtClean="0"/>
              <a:pPr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561992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8FB91E-944B-4020-B1DA-DF3F75187249}" type="slidenum">
              <a:rPr lang="en-US" smtClean="0"/>
              <a:pPr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10569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8FB91E-944B-4020-B1DA-DF3F75187249}" type="slidenum">
              <a:rPr lang="en-US" smtClean="0"/>
              <a:pPr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77848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10/3/2016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10/3/2016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10/3/2016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10/3/2016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2743200" y="1143001"/>
            <a:ext cx="6637468" cy="1362075"/>
          </a:xfrm>
        </p:spPr>
        <p:txBody>
          <a:bodyPr/>
          <a:lstStyle/>
          <a:p>
            <a:pPr algn="ctr"/>
            <a:r>
              <a:rPr lang="en-US" b="1" dirty="0" smtClean="0"/>
              <a:t>Vocabulary #</a:t>
            </a:r>
            <a:r>
              <a:rPr lang="en-US" b="1" dirty="0"/>
              <a:t>9</a:t>
            </a:r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>
          <a:xfrm>
            <a:off x="2895600" y="2514600"/>
            <a:ext cx="6705600" cy="3581400"/>
          </a:xfrm>
        </p:spPr>
        <p:txBody>
          <a:bodyPr>
            <a:normAutofit/>
          </a:bodyPr>
          <a:lstStyle/>
          <a:p>
            <a:pPr algn="ctr"/>
            <a:r>
              <a:rPr lang="en-US" dirty="0" smtClean="0"/>
              <a:t>Frankenstein</a:t>
            </a:r>
          </a:p>
          <a:p>
            <a:endParaRPr lang="en-US" dirty="0" smtClean="0"/>
          </a:p>
          <a:p>
            <a:r>
              <a:rPr lang="en-US" sz="2800" dirty="0" smtClean="0"/>
              <a:t>Using your notes from the introductory power point presentation, you will have 3 minutes to create a possible Final prompt for this unit. You may collaborate with your partners. Be prepared to share.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68233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Banal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/>
              <a:t>[</a:t>
            </a:r>
            <a:r>
              <a:rPr lang="en-US" sz="2400" dirty="0" err="1"/>
              <a:t>buh-nal</a:t>
            </a:r>
            <a:r>
              <a:rPr lang="en-US" sz="2400" dirty="0"/>
              <a:t>, -</a:t>
            </a:r>
            <a:r>
              <a:rPr lang="en-US" sz="2400" dirty="0" err="1"/>
              <a:t>nahl</a:t>
            </a:r>
            <a:r>
              <a:rPr lang="en-US" sz="2400" dirty="0"/>
              <a:t>, </a:t>
            </a:r>
            <a:r>
              <a:rPr lang="en-US" sz="2400" dirty="0" err="1"/>
              <a:t>beyn</a:t>
            </a:r>
            <a:r>
              <a:rPr lang="en-US" sz="2400" dirty="0"/>
              <a:t>-l]</a:t>
            </a:r>
          </a:p>
          <a:p>
            <a:pPr marL="68580" indent="0">
              <a:buNone/>
            </a:pPr>
            <a:endParaRPr lang="en-US" sz="2400" dirty="0" smtClean="0"/>
          </a:p>
          <a:p>
            <a:r>
              <a:rPr lang="en-US" sz="2400" dirty="0"/>
              <a:t>devoid of freshness or </a:t>
            </a:r>
            <a:r>
              <a:rPr lang="en-US" sz="2400" dirty="0" smtClean="0"/>
              <a:t>originality; trite</a:t>
            </a:r>
          </a:p>
          <a:p>
            <a:endParaRPr lang="en-US" sz="2400" dirty="0" smtClean="0"/>
          </a:p>
          <a:p>
            <a:r>
              <a:rPr lang="en-US" sz="2400" dirty="0"/>
              <a:t>Sentence: Indie rock aficionados may hold themselves above the pop-idol-worshiping masses, but their culture can be just as </a:t>
            </a:r>
            <a:r>
              <a:rPr lang="en-US" sz="2400" dirty="0" smtClean="0"/>
              <a:t>banal.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6383022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Jargon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[</a:t>
            </a:r>
            <a:r>
              <a:rPr lang="en-US" sz="2800" dirty="0" err="1"/>
              <a:t>jahr-guhn</a:t>
            </a:r>
            <a:r>
              <a:rPr lang="en-US" sz="2800" dirty="0"/>
              <a:t>, -</a:t>
            </a:r>
            <a:r>
              <a:rPr lang="en-US" sz="2800" dirty="0" err="1"/>
              <a:t>gon</a:t>
            </a:r>
            <a:r>
              <a:rPr lang="en-US" sz="2800" dirty="0"/>
              <a:t>] </a:t>
            </a:r>
            <a:endParaRPr lang="en-US" sz="2800" dirty="0" smtClean="0"/>
          </a:p>
          <a:p>
            <a:endParaRPr lang="en-US" sz="2800" dirty="0"/>
          </a:p>
          <a:p>
            <a:r>
              <a:rPr lang="en-US" sz="2800" dirty="0" smtClean="0"/>
              <a:t>the </a:t>
            </a:r>
            <a:r>
              <a:rPr lang="en-US" sz="2800" dirty="0"/>
              <a:t>language, especially the vocabulary, peculiar to a particular trade, profession, or </a:t>
            </a:r>
            <a:r>
              <a:rPr lang="en-US" sz="2800" dirty="0" smtClean="0"/>
              <a:t>group</a:t>
            </a:r>
          </a:p>
          <a:p>
            <a:endParaRPr lang="en-US" sz="2800" dirty="0"/>
          </a:p>
          <a:p>
            <a:r>
              <a:rPr lang="en-US" sz="2800" dirty="0"/>
              <a:t>Sentence: The </a:t>
            </a:r>
            <a:r>
              <a:rPr lang="en-US" sz="2800" dirty="0" smtClean="0"/>
              <a:t>patient was lost as the doctors continued their conversation in medical </a:t>
            </a:r>
            <a:r>
              <a:rPr lang="en-US" sz="2800" dirty="0"/>
              <a:t>jargon. </a:t>
            </a:r>
          </a:p>
        </p:txBody>
      </p:sp>
    </p:spTree>
    <p:extLst>
      <p:ext uri="{BB962C8B-B14F-4D97-AF65-F5344CB8AC3E}">
        <p14:creationId xmlns:p14="http://schemas.microsoft.com/office/powerpoint/2010/main" val="39977573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Aphorism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 [</a:t>
            </a:r>
            <a:r>
              <a:rPr lang="en-US" sz="3200" dirty="0" err="1"/>
              <a:t>af</a:t>
            </a:r>
            <a:r>
              <a:rPr lang="en-US" sz="3200" dirty="0"/>
              <a:t>-uh-</a:t>
            </a:r>
            <a:r>
              <a:rPr lang="en-US" sz="3200" dirty="0" err="1"/>
              <a:t>riz</a:t>
            </a:r>
            <a:r>
              <a:rPr lang="en-US" sz="3200" dirty="0"/>
              <a:t>-</a:t>
            </a:r>
            <a:r>
              <a:rPr lang="en-US" sz="3200" dirty="0" err="1"/>
              <a:t>uhm</a:t>
            </a:r>
            <a:r>
              <a:rPr lang="en-US" sz="3200" dirty="0"/>
              <a:t>]</a:t>
            </a:r>
            <a:endParaRPr lang="en-US" sz="3200" dirty="0" smtClean="0"/>
          </a:p>
          <a:p>
            <a:endParaRPr lang="en-US" sz="3200" dirty="0"/>
          </a:p>
          <a:p>
            <a:r>
              <a:rPr lang="en-US" sz="3200" dirty="0" smtClean="0"/>
              <a:t>A brief statement of principle</a:t>
            </a:r>
          </a:p>
          <a:p>
            <a:r>
              <a:rPr lang="en-US" sz="3200" dirty="0" smtClean="0"/>
              <a:t>An adage or motto</a:t>
            </a:r>
          </a:p>
          <a:p>
            <a:endParaRPr lang="en-US" sz="3200" dirty="0" smtClean="0"/>
          </a:p>
          <a:p>
            <a:r>
              <a:rPr lang="en-US" sz="3200" dirty="0" smtClean="0"/>
              <a:t>Example: “Where Champions are made”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40538588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67000" y="0"/>
            <a:ext cx="7024744" cy="1143000"/>
          </a:xfrm>
        </p:spPr>
        <p:txBody>
          <a:bodyPr/>
          <a:lstStyle/>
          <a:p>
            <a:r>
              <a:rPr lang="en-US" dirty="0" smtClean="0"/>
              <a:t>Chiasmus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59611" y="1143000"/>
            <a:ext cx="7772400" cy="4876800"/>
          </a:xfrm>
        </p:spPr>
        <p:txBody>
          <a:bodyPr>
            <a:normAutofit/>
          </a:bodyPr>
          <a:lstStyle/>
          <a:p>
            <a:r>
              <a:rPr lang="en-US" sz="2400" dirty="0"/>
              <a:t>[</a:t>
            </a:r>
            <a:r>
              <a:rPr lang="en-US" sz="2400" dirty="0" err="1"/>
              <a:t>kahy-az-muhs</a:t>
            </a:r>
            <a:r>
              <a:rPr lang="en-US" sz="2400" dirty="0"/>
              <a:t>] </a:t>
            </a:r>
            <a:endParaRPr lang="en-US" sz="2400" dirty="0" smtClean="0"/>
          </a:p>
          <a:p>
            <a:endParaRPr lang="en-US" sz="2400" dirty="0"/>
          </a:p>
          <a:p>
            <a:r>
              <a:rPr lang="en-US" sz="2400" dirty="0" smtClean="0"/>
              <a:t>The inversion of the second of two parallel phrases </a:t>
            </a:r>
            <a:endParaRPr lang="en-US" sz="2400" dirty="0"/>
          </a:p>
          <a:p>
            <a:endParaRPr lang="en-US" sz="2400" dirty="0" smtClean="0"/>
          </a:p>
          <a:p>
            <a:r>
              <a:rPr lang="en-US" sz="2400" dirty="0" smtClean="0"/>
              <a:t>Examples: </a:t>
            </a:r>
          </a:p>
          <a:p>
            <a:r>
              <a:rPr lang="en-US" sz="2400" dirty="0" smtClean="0"/>
              <a:t>I flee who chases me, and chase who flees me.</a:t>
            </a:r>
          </a:p>
          <a:p>
            <a:r>
              <a:rPr lang="en-US" sz="2400" dirty="0" smtClean="0"/>
              <a:t>Fair is foul, and foul is fair.</a:t>
            </a:r>
          </a:p>
          <a:p>
            <a:r>
              <a:rPr lang="en-US" sz="2400" dirty="0" smtClean="0"/>
              <a:t>I am stuck on band aids, and band aids’ stuck on me.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001606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67000" y="381000"/>
            <a:ext cx="7024744" cy="1143000"/>
          </a:xfrm>
        </p:spPr>
        <p:txBody>
          <a:bodyPr/>
          <a:lstStyle/>
          <a:p>
            <a:r>
              <a:rPr lang="en-US" dirty="0" smtClean="0"/>
              <a:t>Cloistered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4600" y="1752600"/>
            <a:ext cx="6881308" cy="4381948"/>
          </a:xfrm>
        </p:spPr>
        <p:txBody>
          <a:bodyPr>
            <a:normAutofit/>
          </a:bodyPr>
          <a:lstStyle/>
          <a:p>
            <a:r>
              <a:rPr lang="en-US" sz="2400" dirty="0"/>
              <a:t>[</a:t>
            </a:r>
            <a:r>
              <a:rPr lang="en-US" sz="2400" dirty="0" err="1"/>
              <a:t>kloi-sterd</a:t>
            </a:r>
            <a:r>
              <a:rPr lang="en-US" sz="2400" dirty="0" smtClean="0"/>
              <a:t>]</a:t>
            </a:r>
          </a:p>
          <a:p>
            <a:pPr marL="68580" indent="0">
              <a:buNone/>
            </a:pPr>
            <a:endParaRPr lang="en-US" sz="2400" dirty="0" smtClean="0"/>
          </a:p>
          <a:p>
            <a:r>
              <a:rPr lang="en-US" sz="2400" dirty="0" smtClean="0"/>
              <a:t>Secluded; Cut off from the world.</a:t>
            </a:r>
          </a:p>
          <a:p>
            <a:endParaRPr lang="en-US" sz="2400" dirty="0"/>
          </a:p>
          <a:p>
            <a:r>
              <a:rPr lang="en-US" sz="2400" dirty="0"/>
              <a:t>Sentence: After </a:t>
            </a:r>
            <a:r>
              <a:rPr lang="en-US" sz="2400" dirty="0" smtClean="0"/>
              <a:t>50 years of living in seclusion, the hermit revealed his reasons for living a cloistered life in his tell-all biographical narrative, </a:t>
            </a:r>
            <a:r>
              <a:rPr lang="en-US" sz="2400" i="1" dirty="0" smtClean="0"/>
              <a:t>Living off the Grid: A Different Perspective.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0833481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Auspicious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[aw-</a:t>
            </a:r>
            <a:r>
              <a:rPr lang="en-US" sz="2800" dirty="0" err="1"/>
              <a:t>spish</a:t>
            </a:r>
            <a:r>
              <a:rPr lang="en-US" sz="2800" dirty="0"/>
              <a:t>-</a:t>
            </a:r>
            <a:r>
              <a:rPr lang="en-US" sz="2800" dirty="0" err="1"/>
              <a:t>uhs</a:t>
            </a:r>
            <a:r>
              <a:rPr lang="en-US" sz="2800" dirty="0"/>
              <a:t>]</a:t>
            </a:r>
            <a:endParaRPr lang="en-US" sz="2800" dirty="0" smtClean="0"/>
          </a:p>
          <a:p>
            <a:endParaRPr lang="en-US" sz="2800" dirty="0"/>
          </a:p>
          <a:p>
            <a:r>
              <a:rPr lang="en-US" sz="2800" dirty="0" smtClean="0"/>
              <a:t>Promising success; a good omen</a:t>
            </a:r>
          </a:p>
          <a:p>
            <a:endParaRPr lang="en-US" sz="2800" dirty="0"/>
          </a:p>
          <a:p>
            <a:r>
              <a:rPr lang="en-US" sz="2800" dirty="0"/>
              <a:t>Sentence: The </a:t>
            </a:r>
            <a:r>
              <a:rPr lang="en-US" sz="2800" dirty="0" smtClean="0"/>
              <a:t>use of the color red is considered auspicious in China.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1000003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Pontificate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i-FI" sz="2800" dirty="0" smtClean="0"/>
              <a:t>[n. pon-tif-i-kit</a:t>
            </a:r>
            <a:r>
              <a:rPr lang="fi-FI" sz="2800" dirty="0"/>
              <a:t>, -keyt; v. pon-tif-i-keyt]</a:t>
            </a:r>
            <a:endParaRPr lang="en-US" sz="2800" dirty="0" smtClean="0"/>
          </a:p>
          <a:p>
            <a:endParaRPr lang="en-US" sz="2800" dirty="0"/>
          </a:p>
          <a:p>
            <a:r>
              <a:rPr lang="en-US" sz="2800" dirty="0" smtClean="0"/>
              <a:t>To express opinions in a dogmatic (authoritative) way</a:t>
            </a:r>
          </a:p>
          <a:p>
            <a:endParaRPr lang="en-US" sz="2800" dirty="0" smtClean="0"/>
          </a:p>
          <a:p>
            <a:r>
              <a:rPr lang="en-US" sz="2800" dirty="0"/>
              <a:t>Sentence: He </a:t>
            </a:r>
            <a:r>
              <a:rPr lang="en-US" sz="2800" dirty="0" smtClean="0"/>
              <a:t>pontificated on the proper way to raise kids.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40612239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Chutzpah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8322" y="1720641"/>
            <a:ext cx="8596668" cy="3880773"/>
          </a:xfrm>
        </p:spPr>
        <p:txBody>
          <a:bodyPr>
            <a:noAutofit/>
          </a:bodyPr>
          <a:lstStyle/>
          <a:p>
            <a:r>
              <a:rPr lang="en-US" sz="2400" dirty="0"/>
              <a:t>[</a:t>
            </a:r>
            <a:r>
              <a:rPr lang="en-US" sz="2400" dirty="0" err="1"/>
              <a:t>khoot-spuh</a:t>
            </a:r>
            <a:r>
              <a:rPr lang="en-US" sz="2400" dirty="0"/>
              <a:t>, hoot-]</a:t>
            </a:r>
            <a:endParaRPr lang="en-US" sz="2400" dirty="0" smtClean="0"/>
          </a:p>
          <a:p>
            <a:endParaRPr lang="en-US" sz="2400" dirty="0"/>
          </a:p>
          <a:p>
            <a:r>
              <a:rPr lang="en-US" sz="2400" dirty="0" smtClean="0"/>
              <a:t>Yiddish origin: Boldness as exhibited by supreme confidence</a:t>
            </a:r>
          </a:p>
          <a:p>
            <a:r>
              <a:rPr lang="en-US" sz="2400" dirty="0" smtClean="0"/>
              <a:t>Boldness bordering on rudeness</a:t>
            </a:r>
          </a:p>
          <a:p>
            <a:pPr marL="68580" indent="0">
              <a:buNone/>
            </a:pPr>
            <a:endParaRPr lang="en-US" sz="2400" dirty="0" smtClean="0"/>
          </a:p>
          <a:p>
            <a:r>
              <a:rPr lang="en-US" sz="2400" dirty="0"/>
              <a:t>Sentence: He </a:t>
            </a:r>
            <a:r>
              <a:rPr lang="en-US" sz="2400" dirty="0" smtClean="0"/>
              <a:t>displayed great chutzpah by barging in uninvited to the meeting. 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4862458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Pernicious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[per-</a:t>
            </a:r>
            <a:r>
              <a:rPr lang="en-US" sz="2800" dirty="0" err="1" smtClean="0"/>
              <a:t>nish</a:t>
            </a:r>
            <a:r>
              <a:rPr lang="en-US" sz="2800" dirty="0" smtClean="0"/>
              <a:t>-</a:t>
            </a:r>
            <a:r>
              <a:rPr lang="en-US" sz="2800" dirty="0" err="1" smtClean="0"/>
              <a:t>uhs</a:t>
            </a:r>
            <a:r>
              <a:rPr lang="en-US" sz="2800" dirty="0" smtClean="0"/>
              <a:t>]</a:t>
            </a:r>
          </a:p>
          <a:p>
            <a:pPr marL="68580" indent="0">
              <a:buNone/>
            </a:pPr>
            <a:endParaRPr lang="en-US" sz="2800" dirty="0"/>
          </a:p>
          <a:p>
            <a:r>
              <a:rPr lang="en-US" sz="2800" dirty="0" smtClean="0"/>
              <a:t>Causing great injury, destruction, or ruin</a:t>
            </a:r>
          </a:p>
          <a:p>
            <a:endParaRPr lang="en-US" sz="2800" dirty="0" smtClean="0"/>
          </a:p>
          <a:p>
            <a:r>
              <a:rPr lang="en-US" sz="2800" dirty="0"/>
              <a:t>Sentence: Her </a:t>
            </a:r>
            <a:r>
              <a:rPr lang="en-US" sz="2800" dirty="0" smtClean="0"/>
              <a:t>pernicious gossip caused him to leave town.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802396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Smarmy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[</a:t>
            </a:r>
            <a:r>
              <a:rPr lang="en-US" sz="2400" dirty="0" err="1" smtClean="0"/>
              <a:t>smahr-mee</a:t>
            </a:r>
            <a:r>
              <a:rPr lang="en-US" sz="2400" dirty="0" smtClean="0"/>
              <a:t>]</a:t>
            </a:r>
          </a:p>
          <a:p>
            <a:pPr marL="68580" indent="0">
              <a:buNone/>
            </a:pPr>
            <a:endParaRPr lang="en-US" sz="2400" dirty="0"/>
          </a:p>
          <a:p>
            <a:r>
              <a:rPr lang="en-US" sz="2400" dirty="0" smtClean="0"/>
              <a:t>Excessive flattery</a:t>
            </a:r>
          </a:p>
          <a:p>
            <a:r>
              <a:rPr lang="en-US" sz="2400" dirty="0" smtClean="0"/>
              <a:t>Ingratiating</a:t>
            </a:r>
          </a:p>
          <a:p>
            <a:endParaRPr lang="en-US" sz="2400" dirty="0" smtClean="0"/>
          </a:p>
          <a:p>
            <a:r>
              <a:rPr lang="en-US" sz="2400" dirty="0"/>
              <a:t>Sentence: The </a:t>
            </a:r>
            <a:r>
              <a:rPr lang="en-US" sz="2400" dirty="0" smtClean="0"/>
              <a:t>student welcomed the principal with a smarmy introduction.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673826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</TotalTime>
  <Words>362</Words>
  <Application>Microsoft Office PowerPoint</Application>
  <PresentationFormat>Widescreen</PresentationFormat>
  <Paragraphs>80</Paragraphs>
  <Slides>11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Arial</vt:lpstr>
      <vt:lpstr>Calibri</vt:lpstr>
      <vt:lpstr>Trebuchet MS</vt:lpstr>
      <vt:lpstr>Wingdings 3</vt:lpstr>
      <vt:lpstr>Facet</vt:lpstr>
      <vt:lpstr>Vocabulary #9</vt:lpstr>
      <vt:lpstr>Aphorism</vt:lpstr>
      <vt:lpstr>Chiasmus</vt:lpstr>
      <vt:lpstr>Cloistered</vt:lpstr>
      <vt:lpstr>Auspicious</vt:lpstr>
      <vt:lpstr>Pontificate</vt:lpstr>
      <vt:lpstr>Chutzpah</vt:lpstr>
      <vt:lpstr>Pernicious</vt:lpstr>
      <vt:lpstr>Smarmy</vt:lpstr>
      <vt:lpstr>Banal</vt:lpstr>
      <vt:lpstr>Jargon</vt:lpstr>
    </vt:vector>
  </TitlesOfParts>
  <Company>Sweetwater Union High School District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Vocabulary #9</dc:title>
  <dc:creator>Michelle Clark-Cadwell</dc:creator>
  <cp:lastModifiedBy>Michelle Clark-Cadwell</cp:lastModifiedBy>
  <cp:revision>1</cp:revision>
  <dcterms:created xsi:type="dcterms:W3CDTF">2016-10-03T20:48:22Z</dcterms:created>
  <dcterms:modified xsi:type="dcterms:W3CDTF">2016-10-03T20:52:32Z</dcterms:modified>
</cp:coreProperties>
</file>

<file path=docProps/thumbnail.jpeg>
</file>